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66" r:id="rId3"/>
    <p:sldId id="259" r:id="rId4"/>
    <p:sldId id="260" r:id="rId5"/>
    <p:sldId id="261" r:id="rId6"/>
    <p:sldId id="267" r:id="rId7"/>
    <p:sldId id="271" r:id="rId8"/>
    <p:sldId id="272" r:id="rId9"/>
    <p:sldId id="274" r:id="rId10"/>
    <p:sldId id="273" r:id="rId11"/>
    <p:sldId id="270" r:id="rId12"/>
    <p:sldId id="269" r:id="rId13"/>
    <p:sldId id="262" r:id="rId14"/>
    <p:sldId id="263" r:id="rId15"/>
    <p:sldId id="264" r:id="rId16"/>
    <p:sldId id="265" r:id="rId17"/>
    <p:sldId id="258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49173048551515E-2"/>
          <c:y val="4.4932137939554612E-2"/>
          <c:w val="0.90701607185831257"/>
          <c:h val="0.8278477610798186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м.2014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6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с.2014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9</c:v>
                </c:pt>
                <c:pt idx="4">
                  <c:v>6</c:v>
                </c:pt>
                <c:pt idx="5">
                  <c:v>1.8</c:v>
                </c:pt>
              </c:numCache>
            </c:numRef>
          </c:val>
        </c:ser>
        <c:axId val="60338944"/>
        <c:axId val="60340480"/>
      </c:barChart>
      <c:catAx>
        <c:axId val="60338944"/>
        <c:scaling>
          <c:orientation val="minMax"/>
        </c:scaling>
        <c:axPos val="b"/>
        <c:numFmt formatCode="General" sourceLinked="1"/>
        <c:tickLblPos val="nextTo"/>
        <c:crossAx val="60340480"/>
        <c:crosses val="autoZero"/>
        <c:auto val="1"/>
        <c:lblAlgn val="ctr"/>
        <c:lblOffset val="100"/>
      </c:catAx>
      <c:valAx>
        <c:axId val="60340480"/>
        <c:scaling>
          <c:orientation val="minMax"/>
        </c:scaling>
        <c:axPos val="l"/>
        <c:majorGridlines/>
        <c:numFmt formatCode="General" sourceLinked="1"/>
        <c:tickLblPos val="nextTo"/>
        <c:crossAx val="6033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77652831307812"/>
          <c:y val="0.12922102135073488"/>
          <c:w val="0.14936365436799393"/>
          <c:h val="0.13093123871266699"/>
        </c:manualLayout>
      </c:layout>
      <c:txPr>
        <a:bodyPr/>
        <a:lstStyle/>
        <a:p>
          <a:pPr>
            <a:defRPr>
              <a:latin typeface="Book Antiqu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6D268-833C-4447-84AB-4338E7092DFF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7438C-E94C-4F67-909E-333FFD4BD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B4C6BAD-5CF1-4C3B-9459-ABBC867B19FD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9477B8-AA2D-47C7-B64C-0CC8C3441C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ook Antiqua" pitchFamily="18" charset="0"/>
              </a:rPr>
              <a:t>Отчет о проделанной работе по введению ФГОС ДО</a:t>
            </a:r>
            <a:endParaRPr lang="ru-RU" b="1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500570"/>
            <a:ext cx="7406640" cy="142876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Book Antiqua" pitchFamily="18" charset="0"/>
              </a:rPr>
              <a:t>Региональная </a:t>
            </a:r>
            <a:r>
              <a:rPr lang="ru-RU" b="1" dirty="0" err="1" smtClean="0">
                <a:latin typeface="Book Antiqua" pitchFamily="18" charset="0"/>
              </a:rPr>
              <a:t>пилотная</a:t>
            </a:r>
            <a:r>
              <a:rPr lang="ru-RU" b="1" dirty="0" smtClean="0">
                <a:latin typeface="Book Antiqua" pitchFamily="18" charset="0"/>
              </a:rPr>
              <a:t> площадка               на базе  МБДОУ детский сад №2 «Сказка» г.Демидова</a:t>
            </a:r>
            <a:endParaRPr lang="ru-RU" b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ook Antiqua" pitchFamily="18" charset="0"/>
              </a:rPr>
              <a:t>Результаты анкетирования: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214422"/>
            <a:ext cx="8072462" cy="56435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Book Antiqua" pitchFamily="18" charset="0"/>
              </a:rPr>
              <a:t>5. Собираетесь </a:t>
            </a:r>
            <a:r>
              <a:rPr lang="ru-RU" sz="2400" b="1" dirty="0" smtClean="0">
                <a:latin typeface="Book Antiqua" pitchFamily="18" charset="0"/>
              </a:rPr>
              <a:t>ли продолжить знакомство с материалами ФГОС  ДО самостоятельно?</a:t>
            </a:r>
          </a:p>
          <a:p>
            <a:pPr>
              <a:buNone/>
            </a:pPr>
            <a:r>
              <a:rPr lang="ru-RU" sz="2400" dirty="0" smtClean="0">
                <a:latin typeface="Book Antiqua" pitchFamily="18" charset="0"/>
              </a:rPr>
              <a:t>а) Да  </a:t>
            </a:r>
            <a:r>
              <a:rPr lang="ru-RU" sz="2400" dirty="0" smtClean="0">
                <a:latin typeface="Book Antiqua" pitchFamily="18" charset="0"/>
              </a:rPr>
              <a:t>-144 чел. (83,7%)</a:t>
            </a:r>
          </a:p>
          <a:p>
            <a:pPr>
              <a:buNone/>
            </a:pPr>
            <a:r>
              <a:rPr lang="ru-RU" sz="2400" dirty="0" smtClean="0">
                <a:latin typeface="Book Antiqua" pitchFamily="18" charset="0"/>
              </a:rPr>
              <a:t>б</a:t>
            </a:r>
            <a:r>
              <a:rPr lang="ru-RU" sz="2400" dirty="0" smtClean="0">
                <a:latin typeface="Book Antiqua" pitchFamily="18" charset="0"/>
              </a:rPr>
              <a:t>) </a:t>
            </a:r>
            <a:r>
              <a:rPr lang="ru-RU" sz="2400" dirty="0" smtClean="0">
                <a:latin typeface="Book Antiqua" pitchFamily="18" charset="0"/>
              </a:rPr>
              <a:t>Нет -21 чел. (12,2%)</a:t>
            </a:r>
          </a:p>
          <a:p>
            <a:pPr>
              <a:buNone/>
            </a:pPr>
            <a:r>
              <a:rPr lang="ru-RU" sz="2400" dirty="0" smtClean="0">
                <a:latin typeface="Book Antiqua" pitchFamily="18" charset="0"/>
              </a:rPr>
              <a:t>в) </a:t>
            </a:r>
            <a:r>
              <a:rPr lang="ru-RU" sz="2400" dirty="0" smtClean="0">
                <a:latin typeface="Book Antiqua" pitchFamily="18" charset="0"/>
              </a:rPr>
              <a:t>Затрудняюсь </a:t>
            </a:r>
            <a:r>
              <a:rPr lang="ru-RU" sz="2400" dirty="0" smtClean="0">
                <a:latin typeface="Book Antiqua" pitchFamily="18" charset="0"/>
              </a:rPr>
              <a:t>ответить -7чел. (4,1%)</a:t>
            </a:r>
          </a:p>
          <a:p>
            <a:endParaRPr lang="ru-RU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Book Antiqua" pitchFamily="18" charset="0"/>
              </a:rPr>
              <a:t>6. Наше </a:t>
            </a:r>
            <a:r>
              <a:rPr lang="ru-RU" sz="2400" b="1" dirty="0" smtClean="0">
                <a:latin typeface="Book Antiqua" pitchFamily="18" charset="0"/>
              </a:rPr>
              <a:t>образовательное учреждение планирует оказать консультативную помощь родителям (законным представителям) по изучению ФГОС ДО. Согласны ли Вы посещать данные мероприятия?</a:t>
            </a:r>
          </a:p>
          <a:p>
            <a:pPr>
              <a:buNone/>
            </a:pPr>
            <a:r>
              <a:rPr lang="ru-RU" sz="2400" dirty="0" smtClean="0">
                <a:latin typeface="Book Antiqua" pitchFamily="18" charset="0"/>
              </a:rPr>
              <a:t>а</a:t>
            </a:r>
            <a:r>
              <a:rPr lang="ru-RU" sz="2400" dirty="0" smtClean="0">
                <a:latin typeface="Book Antiqua" pitchFamily="18" charset="0"/>
              </a:rPr>
              <a:t>) Да  </a:t>
            </a:r>
            <a:r>
              <a:rPr lang="ru-RU" sz="2400" dirty="0" smtClean="0">
                <a:latin typeface="Book Antiqua" pitchFamily="18" charset="0"/>
              </a:rPr>
              <a:t>- 122 чел. (70,9%)</a:t>
            </a:r>
            <a:endParaRPr lang="ru-RU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Book Antiqua" pitchFamily="18" charset="0"/>
              </a:rPr>
              <a:t>б</a:t>
            </a:r>
            <a:r>
              <a:rPr lang="ru-RU" sz="2400" dirty="0" smtClean="0">
                <a:latin typeface="Book Antiqua" pitchFamily="18" charset="0"/>
              </a:rPr>
              <a:t>) </a:t>
            </a:r>
            <a:r>
              <a:rPr lang="ru-RU" sz="2400" dirty="0" smtClean="0">
                <a:latin typeface="Book Antiqua" pitchFamily="18" charset="0"/>
              </a:rPr>
              <a:t>Нет – 47 чел. (27,3%)</a:t>
            </a:r>
          </a:p>
          <a:p>
            <a:pPr>
              <a:buNone/>
            </a:pPr>
            <a:r>
              <a:rPr lang="ru-RU" sz="2400" dirty="0" smtClean="0">
                <a:latin typeface="Book Antiqua" pitchFamily="18" charset="0"/>
              </a:rPr>
              <a:t>в</a:t>
            </a:r>
            <a:r>
              <a:rPr lang="ru-RU" sz="2400" dirty="0" smtClean="0">
                <a:latin typeface="Book Antiqua" pitchFamily="18" charset="0"/>
              </a:rPr>
              <a:t>) Затрудняюсь </a:t>
            </a:r>
            <a:r>
              <a:rPr lang="ru-RU" sz="2400" dirty="0" smtClean="0">
                <a:latin typeface="Book Antiqua" pitchFamily="18" charset="0"/>
              </a:rPr>
              <a:t>ответить – 3 чел. (1,8%)</a:t>
            </a:r>
            <a:endParaRPr lang="ru-RU" sz="2400" dirty="0" smtClean="0">
              <a:latin typeface="Book Antiqua" pitchFamily="18" charset="0"/>
            </a:endParaRPr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Book Antiqua" pitchFamily="18" charset="0"/>
              </a:rPr>
              <a:t>План мероприятий по внедрению ФГОС  ДО: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>
                <a:latin typeface="Book Antiqua" pitchFamily="18" charset="0"/>
              </a:rPr>
              <a:t>Участие ДОУ в Федеральном мониторинге готовности по введению ФГОС  ДО</a:t>
            </a:r>
            <a:r>
              <a:rPr lang="ru-RU" dirty="0" smtClean="0">
                <a:latin typeface="Book Antiqua" pitchFamily="18" charset="0"/>
              </a:rPr>
              <a:t>;</a:t>
            </a:r>
          </a:p>
          <a:p>
            <a:endParaRPr lang="ru-RU" dirty="0" smtClean="0"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> Участие ДОУ в муниципальном мониторинге готовности по введению ФГОС ДО  (ежеквартально);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ook Antiqua" pitchFamily="18" charset="0"/>
              </a:rPr>
              <a:t>Соответствие условий ДОУ требованиям ФГОС ДО </a:t>
            </a:r>
            <a:endParaRPr lang="ru-RU" b="1" dirty="0">
              <a:latin typeface="Book Antiqu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928802"/>
          <a:ext cx="7715304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latin typeface="Book Antiqua" pitchFamily="18" charset="0"/>
              </a:rPr>
              <a:t>План мероприятий по внедрению ФГОС  ДО: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 Реализация плана – графика повышения квалификации руководителей ДОУ по проблеме «Введение ФГОС  ДО»: </a:t>
            </a:r>
          </a:p>
          <a:p>
            <a:pPr>
              <a:buNone/>
            </a:pPr>
            <a:r>
              <a:rPr lang="ru-RU" u="sng" dirty="0" smtClean="0">
                <a:latin typeface="Book Antiqua" pitchFamily="18" charset="0"/>
              </a:rPr>
              <a:t>    Комплексные курсы повышения квалификации «ФГОС ДО как основа организации образовательного процесса».</a:t>
            </a:r>
            <a:endParaRPr lang="ru-RU" u="sng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Book Antiqua" pitchFamily="18" charset="0"/>
              </a:rPr>
              <a:t>План мероприятий по внедрению ФГОС  ДО: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Реализация плана – графика повышения квалификации педагогов  ДОУ по проблеме «Введение ФГОС  ДО»:</a:t>
            </a:r>
          </a:p>
          <a:p>
            <a:pPr>
              <a:buNone/>
            </a:pPr>
            <a:r>
              <a:rPr lang="ru-RU" u="sng" dirty="0" smtClean="0">
                <a:latin typeface="Book Antiqua" pitchFamily="18" charset="0"/>
              </a:rPr>
              <a:t>   Комплексные курсы повышения квалификации «Профессиональная компетентность воспитателя ДОО в условиях стандартизации ДО»;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latin typeface="Book Antiqua" pitchFamily="18" charset="0"/>
              </a:rPr>
              <a:t>План мероприятий по внедрению ФГОС  ДО: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Book Antiqua" pitchFamily="18" charset="0"/>
              </a:rPr>
              <a:t>Подготовка и корректировка приказов и локальных актов , регламентирующих введение ФГОС  ДО                                       (в течение 2013-2015 г.) ;</a:t>
            </a:r>
          </a:p>
          <a:p>
            <a:endParaRPr lang="ru-RU" sz="2800" dirty="0" smtClean="0">
              <a:latin typeface="Book Antiqua" pitchFamily="18" charset="0"/>
            </a:endParaRPr>
          </a:p>
          <a:p>
            <a:r>
              <a:rPr lang="ru-RU" sz="2800" dirty="0" smtClean="0">
                <a:latin typeface="Book Antiqua" pitchFamily="18" charset="0"/>
              </a:rPr>
              <a:t> Комплектование библиотеки методического кабинета ДОУ  в соответствии с ФГОС ДО</a:t>
            </a:r>
          </a:p>
          <a:p>
            <a:pPr>
              <a:buNone/>
            </a:pPr>
            <a:r>
              <a:rPr lang="ru-RU" sz="2800" dirty="0" smtClean="0">
                <a:latin typeface="Book Antiqua" pitchFamily="18" charset="0"/>
              </a:rPr>
              <a:t> ( в течение 2014-2015 г</a:t>
            </a:r>
            <a:r>
              <a:rPr lang="ru-RU" dirty="0" smtClean="0">
                <a:latin typeface="Book Antiqua" pitchFamily="18" charset="0"/>
              </a:rPr>
              <a:t>.) ; 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Book Antiqua" pitchFamily="18" charset="0"/>
              </a:rPr>
              <a:t>План мероприятий по внедрению ФГОС  ДО: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Book Antiqua" pitchFamily="18" charset="0"/>
              </a:rPr>
              <a:t> Подготовка к проектированию и разработке ООП ДО в соответствии с требованиями ФГОС  ДО (апрель-май 2014 г.);</a:t>
            </a:r>
          </a:p>
          <a:p>
            <a:r>
              <a:rPr lang="ru-RU" dirty="0" smtClean="0">
                <a:latin typeface="Book Antiqua" pitchFamily="18" charset="0"/>
              </a:rPr>
              <a:t> Разработка ООП ДО в соответствии с требованиями ФГОС ДО                (июнь 2014 г.) 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latin typeface="Book Antiqua" pitchFamily="18" charset="0"/>
              </a:rPr>
              <a:t>План мероприятий по внедрению ФГОС  ДО: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Book Antiqua" pitchFamily="18" charset="0"/>
              </a:rPr>
              <a:t>Проведение тематических выставок для педагогов и родителей;</a:t>
            </a:r>
          </a:p>
          <a:p>
            <a:r>
              <a:rPr lang="ru-RU" sz="2800" dirty="0" smtClean="0">
                <a:latin typeface="Book Antiqua" pitchFamily="18" charset="0"/>
              </a:rPr>
              <a:t> Педагогический совет «ФГОС ДО- ориентир  развития системы ДО в РФ»;</a:t>
            </a:r>
          </a:p>
          <a:p>
            <a:r>
              <a:rPr lang="ru-RU" sz="2800" dirty="0" smtClean="0">
                <a:latin typeface="Book Antiqua" pitchFamily="18" charset="0"/>
              </a:rPr>
              <a:t> Разработка и утверждение положения взаимодействия семьями воспитанников в соответствии с требованиями  ФГОС ДО;</a:t>
            </a:r>
          </a:p>
          <a:p>
            <a:r>
              <a:rPr lang="ru-RU" sz="2800" dirty="0" smtClean="0">
                <a:latin typeface="Book Antiqua" pitchFamily="18" charset="0"/>
              </a:rPr>
              <a:t> Проведение РМО педагогов дошкольного образования по проблеме «Введение ФГОС ДО» 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Book Antiqua" pitchFamily="18" charset="0"/>
              </a:rPr>
              <a:t>План мероприятий по внедрению ФГОС  ДО: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Book Antiqua" pitchFamily="18" charset="0"/>
              </a:rPr>
              <a:t>Презентация опыта работы по введению ФГОС ДО ;</a:t>
            </a:r>
          </a:p>
          <a:p>
            <a:r>
              <a:rPr lang="ru-RU" dirty="0" smtClean="0">
                <a:latin typeface="Book Antiqua" pitchFamily="18" charset="0"/>
              </a:rPr>
              <a:t> Внесение изменений в показатели для установления стимулирующих выплат педагогом ДОУ в связи с введением ФГОС ДО. 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642918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Book Antiqua" pitchFamily="18" charset="0"/>
              </a:rPr>
              <a:t>Приказ от 20.11.2013 г. № 24/1- о/</a:t>
            </a:r>
            <a:r>
              <a:rPr lang="ru-RU" sz="2800" dirty="0" err="1" smtClean="0">
                <a:latin typeface="Book Antiqua" pitchFamily="18" charset="0"/>
              </a:rPr>
              <a:t>д</a:t>
            </a:r>
            <a:r>
              <a:rPr lang="ru-RU" sz="2800" dirty="0" smtClean="0">
                <a:latin typeface="Book Antiqua" pitchFamily="18" charset="0"/>
              </a:rPr>
              <a:t>                «О введении ФГОС ДО в МБДОУ детский сад №2 «Сказка» г. Демидова».</a:t>
            </a:r>
          </a:p>
          <a:p>
            <a:endParaRPr lang="ru-RU" sz="2800" dirty="0" smtClean="0">
              <a:latin typeface="Book Antiqua" pitchFamily="18" charset="0"/>
            </a:endParaRPr>
          </a:p>
          <a:p>
            <a:r>
              <a:rPr lang="ru-RU" sz="2800" dirty="0" smtClean="0">
                <a:latin typeface="Book Antiqua" pitchFamily="18" charset="0"/>
              </a:rPr>
              <a:t> Приказ Департамента Смоленской области по образованию, науке и делам молодежи   от 28.04.2014 г. №354                                          «О присвоении МБДОУ детский сад №2 «Сказка» г. Демидова статуса региональной </a:t>
            </a:r>
            <a:r>
              <a:rPr lang="ru-RU" sz="2800" dirty="0" err="1" smtClean="0">
                <a:latin typeface="Book Antiqua" pitchFamily="18" charset="0"/>
              </a:rPr>
              <a:t>пилотной</a:t>
            </a:r>
            <a:r>
              <a:rPr lang="ru-RU" sz="2800" dirty="0" smtClean="0">
                <a:latin typeface="Book Antiqua" pitchFamily="18" charset="0"/>
              </a:rPr>
              <a:t> площадки по введению ФГОС ДО с 01.09.2014 г. ».</a:t>
            </a:r>
          </a:p>
          <a:p>
            <a:pPr>
              <a:buNone/>
            </a:pPr>
            <a:r>
              <a:rPr lang="ru-RU" sz="2800" dirty="0" smtClean="0">
                <a:latin typeface="Book Antiqua" pitchFamily="18" charset="0"/>
              </a:rPr>
              <a:t> 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2976" y="214311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latin typeface="Book Antiqua" pitchFamily="18" charset="0"/>
              </a:rPr>
              <a:t>Цель: 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3100" dirty="0" smtClean="0">
                <a:latin typeface="Book Antiqua" pitchFamily="18" charset="0"/>
              </a:rPr>
              <a:t>Создание системы организационно – управленческого и методического обеспечения по организации и введению ФГОС  ДО в МБДОУ детский сад №2 «Сказка» г.Демидова.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357290" y="-73609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b="1" dirty="0" smtClean="0">
                <a:latin typeface="Book Antiqua" pitchFamily="18" charset="0"/>
              </a:rPr>
              <a:t>Задачи:</a:t>
            </a:r>
            <a:endParaRPr lang="ru-RU" b="1" dirty="0">
              <a:latin typeface="Book Antiqua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85852" y="714356"/>
            <a:ext cx="7406640" cy="1752600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ru-RU" sz="11200" dirty="0" smtClean="0">
              <a:latin typeface="Book Antiqu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1200" dirty="0" smtClean="0">
                <a:latin typeface="Book Antiqua" pitchFamily="18" charset="0"/>
              </a:rPr>
              <a:t>Создать условия для введения и реализации ФГОС  ДО в МБДОУ; </a:t>
            </a:r>
          </a:p>
          <a:p>
            <a:pPr>
              <a:buFont typeface="Arial" pitchFamily="34" charset="0"/>
              <a:buChar char="•"/>
            </a:pPr>
            <a:r>
              <a:rPr lang="ru-RU" sz="11200" dirty="0" smtClean="0">
                <a:latin typeface="Book Antiqua" pitchFamily="18" charset="0"/>
              </a:rPr>
              <a:t> Привести в соответствие с требованиями ФГОС ДО нормативно – правовую базу учреждения;</a:t>
            </a:r>
          </a:p>
          <a:p>
            <a:pPr>
              <a:buFont typeface="Arial" pitchFamily="34" charset="0"/>
              <a:buChar char="•"/>
            </a:pPr>
            <a:r>
              <a:rPr lang="ru-RU" sz="11200" dirty="0" smtClean="0">
                <a:latin typeface="Book Antiqua" pitchFamily="18" charset="0"/>
              </a:rPr>
              <a:t> Организовать методическое и информационное сопровождение реализации ФГОС ДО;</a:t>
            </a:r>
          </a:p>
          <a:p>
            <a:pPr>
              <a:buFont typeface="Arial" pitchFamily="34" charset="0"/>
              <a:buChar char="•"/>
            </a:pPr>
            <a:r>
              <a:rPr lang="ru-RU" sz="11200" dirty="0" smtClean="0">
                <a:latin typeface="Book Antiqua" pitchFamily="18" charset="0"/>
              </a:rPr>
              <a:t> Разработать организационно – управленческие решения , регулирующие реализацию введения ФГОС  ДО;</a:t>
            </a:r>
          </a:p>
          <a:p>
            <a:pPr>
              <a:buFont typeface="Arial" pitchFamily="34" charset="0"/>
              <a:buChar char="•"/>
            </a:pPr>
            <a:r>
              <a:rPr lang="ru-RU" sz="11200" dirty="0" smtClean="0">
                <a:latin typeface="Book Antiqua" pitchFamily="18" charset="0"/>
              </a:rPr>
              <a:t> Организовать эффективную кадровую политику в ДОУ. </a:t>
            </a:r>
            <a:endParaRPr lang="ru-RU" sz="112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Book Antiqua" pitchFamily="18" charset="0"/>
              </a:rPr>
              <a:t>План мероприятий по внедрению ФГОС  ДО:</a:t>
            </a:r>
            <a:endParaRPr lang="ru-RU" sz="3600" b="1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Book Antiqua" pitchFamily="18" charset="0"/>
              </a:rPr>
              <a:t> Создание рабочей группы по подготовке и введению ФГОС ДО (декабрь 2013 г.);</a:t>
            </a:r>
          </a:p>
          <a:p>
            <a:r>
              <a:rPr lang="ru-RU" dirty="0" smtClean="0">
                <a:latin typeface="Book Antiqua" pitchFamily="18" charset="0"/>
              </a:rPr>
              <a:t> Разработка и утверждение плана внедрения ФГОС  ДО на 2013-2015 год        ( декабрь 2013 г.);</a:t>
            </a:r>
          </a:p>
          <a:p>
            <a:r>
              <a:rPr lang="ru-RU" dirty="0" smtClean="0">
                <a:latin typeface="Book Antiqua" pitchFamily="18" charset="0"/>
              </a:rPr>
              <a:t> Проведение педагогического совета «ФГОС ДО»( январь 2014 г.);</a:t>
            </a:r>
          </a:p>
          <a:p>
            <a:r>
              <a:rPr lang="ru-RU" dirty="0" smtClean="0">
                <a:latin typeface="Book Antiqua" pitchFamily="18" charset="0"/>
              </a:rPr>
              <a:t> Размещение на сайте ДОУ информационных материалов о введении ФГОС  ДО ( в течение 2014 – 2015 г.);</a:t>
            </a:r>
          </a:p>
          <a:p>
            <a:r>
              <a:rPr lang="ru-RU" dirty="0" smtClean="0">
                <a:latin typeface="Book Antiqua" pitchFamily="18" charset="0"/>
              </a:rPr>
              <a:t> Анализ предметно- пространственной среды и материально – технического обеспечения ДОУ ( февраль-март 2014 г.); 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latin typeface="Book Antiqua" pitchFamily="18" charset="0"/>
              </a:rPr>
              <a:t>План мероприятий по внедрению ФГОС  ДО: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>
                <a:latin typeface="Book Antiqua" pitchFamily="18" charset="0"/>
              </a:rPr>
              <a:t>Создание  нормативной базы для перехода ДОУ на ФГОС ДО</a:t>
            </a:r>
            <a:r>
              <a:rPr lang="ru-RU" dirty="0" smtClean="0">
                <a:latin typeface="Book Antiqua" pitchFamily="18" charset="0"/>
              </a:rPr>
              <a:t>;</a:t>
            </a:r>
          </a:p>
          <a:p>
            <a:endParaRPr lang="ru-RU" dirty="0" smtClean="0"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Анкетирование родителей по проблеме введение ФГОС ДО;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ook Antiqua" pitchFamily="18" charset="0"/>
              </a:rPr>
              <a:t>Результаты анкетирования:</a:t>
            </a:r>
            <a:endParaRPr lang="ru-RU" b="1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Приняли </a:t>
            </a:r>
            <a:r>
              <a:rPr lang="ru-RU" sz="9600" dirty="0" smtClean="0">
                <a:latin typeface="Book Antiqua" pitchFamily="18" charset="0"/>
              </a:rPr>
              <a:t>участие 172 человека (75%)</a:t>
            </a:r>
          </a:p>
          <a:p>
            <a:pPr>
              <a:buNone/>
            </a:pPr>
            <a:r>
              <a:rPr lang="ru-RU" sz="9600" b="1" dirty="0" smtClean="0">
                <a:latin typeface="Book Antiqua" pitchFamily="18" charset="0"/>
              </a:rPr>
              <a:t>1. Знаете </a:t>
            </a:r>
            <a:r>
              <a:rPr lang="ru-RU" sz="9600" b="1" dirty="0" smtClean="0">
                <a:latin typeface="Book Antiqua" pitchFamily="18" charset="0"/>
              </a:rPr>
              <a:t>ли Вы, что важнейшей задачей современного образования является повышение качества образовательных </a:t>
            </a:r>
            <a:r>
              <a:rPr lang="ru-RU" sz="9600" dirty="0" smtClean="0">
                <a:latin typeface="Book Antiqua" pitchFamily="18" charset="0"/>
              </a:rPr>
              <a:t>услуг?</a:t>
            </a:r>
            <a:br>
              <a:rPr lang="ru-RU" sz="9600" dirty="0" smtClean="0">
                <a:latin typeface="Book Antiqua" pitchFamily="18" charset="0"/>
              </a:rPr>
            </a:br>
            <a:r>
              <a:rPr lang="ru-RU" sz="9600" dirty="0" smtClean="0">
                <a:latin typeface="Book Antiqua" pitchFamily="18" charset="0"/>
              </a:rPr>
              <a:t>а) Да </a:t>
            </a:r>
            <a:r>
              <a:rPr lang="ru-RU" sz="9600" dirty="0" smtClean="0">
                <a:latin typeface="Book Antiqua" pitchFamily="18" charset="0"/>
              </a:rPr>
              <a:t>-50 чел.(29 %)</a:t>
            </a:r>
            <a:endParaRPr lang="ru-RU" sz="9600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    б</a:t>
            </a:r>
            <a:r>
              <a:rPr lang="ru-RU" sz="9600" dirty="0" smtClean="0">
                <a:latin typeface="Book Antiqua" pitchFamily="18" charset="0"/>
              </a:rPr>
              <a:t>) </a:t>
            </a:r>
            <a:r>
              <a:rPr lang="ru-RU" sz="9600" dirty="0" smtClean="0">
                <a:latin typeface="Book Antiqua" pitchFamily="18" charset="0"/>
              </a:rPr>
              <a:t>Нет- 52 чел.(30,2 %)</a:t>
            </a:r>
          </a:p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    в</a:t>
            </a:r>
            <a:r>
              <a:rPr lang="ru-RU" sz="9600" dirty="0" smtClean="0">
                <a:latin typeface="Book Antiqua" pitchFamily="18" charset="0"/>
              </a:rPr>
              <a:t>) Затрудняюсь </a:t>
            </a:r>
            <a:r>
              <a:rPr lang="ru-RU" sz="9600" dirty="0" smtClean="0">
                <a:latin typeface="Book Antiqua" pitchFamily="18" charset="0"/>
              </a:rPr>
              <a:t>ответить -70 чел. (40,8%)</a:t>
            </a:r>
          </a:p>
          <a:p>
            <a:endParaRPr lang="ru-RU" sz="9600" dirty="0" smtClean="0"/>
          </a:p>
          <a:p>
            <a:pPr>
              <a:buNone/>
            </a:pPr>
            <a:r>
              <a:rPr lang="ru-RU" sz="9600" b="1" dirty="0" smtClean="0">
                <a:latin typeface="Book Antiqua" pitchFamily="18" charset="0"/>
              </a:rPr>
              <a:t>2. Информированы </a:t>
            </a:r>
            <a:r>
              <a:rPr lang="ru-RU" sz="9600" b="1" dirty="0" smtClean="0">
                <a:latin typeface="Book Antiqua" pitchFamily="18" charset="0"/>
              </a:rPr>
              <a:t>ли Вы  о переходе  дошкольного образования на новые образовательные стандарты?</a:t>
            </a:r>
          </a:p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а</a:t>
            </a:r>
            <a:r>
              <a:rPr lang="ru-RU" sz="9600" dirty="0" smtClean="0">
                <a:latin typeface="Book Antiqua" pitchFamily="18" charset="0"/>
              </a:rPr>
              <a:t>) </a:t>
            </a:r>
            <a:r>
              <a:rPr lang="ru-RU" sz="9600" dirty="0" smtClean="0">
                <a:latin typeface="Book Antiqua" pitchFamily="18" charset="0"/>
              </a:rPr>
              <a:t>Да – 159 чел. (92,4%)</a:t>
            </a:r>
            <a:endParaRPr lang="ru-RU" sz="9600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б</a:t>
            </a:r>
            <a:r>
              <a:rPr lang="ru-RU" sz="9600" dirty="0" smtClean="0">
                <a:latin typeface="Book Antiqua" pitchFamily="18" charset="0"/>
              </a:rPr>
              <a:t>) </a:t>
            </a:r>
            <a:r>
              <a:rPr lang="ru-RU" sz="9600" dirty="0" smtClean="0">
                <a:latin typeface="Book Antiqua" pitchFamily="18" charset="0"/>
              </a:rPr>
              <a:t>Нет – 13 чел. (7,6 %)</a:t>
            </a:r>
          </a:p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в</a:t>
            </a:r>
            <a:r>
              <a:rPr lang="ru-RU" sz="9600" dirty="0" smtClean="0">
                <a:latin typeface="Book Antiqua" pitchFamily="18" charset="0"/>
              </a:rPr>
              <a:t>) Затрудняюсь </a:t>
            </a:r>
            <a:r>
              <a:rPr lang="ru-RU" sz="9600" dirty="0" smtClean="0">
                <a:latin typeface="Book Antiqua" pitchFamily="18" charset="0"/>
              </a:rPr>
              <a:t>ответить -0 </a:t>
            </a:r>
            <a:endParaRPr lang="ru-RU" sz="9600" dirty="0" smtClean="0">
              <a:latin typeface="Book Antiqua" pitchFamily="18" charset="0"/>
            </a:endParaRP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ook Antiqua" pitchFamily="18" charset="0"/>
              </a:rPr>
              <a:t>Результаты анкетирования: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9600" b="1" dirty="0" smtClean="0">
                <a:latin typeface="Book Antiqua" pitchFamily="18" charset="0"/>
              </a:rPr>
              <a:t>3. Основными </a:t>
            </a:r>
            <a:r>
              <a:rPr lang="ru-RU" sz="9600" b="1" dirty="0" smtClean="0">
                <a:latin typeface="Book Antiqua" pitchFamily="18" charset="0"/>
              </a:rPr>
              <a:t>источниками информации о введении и реализации федерального государственного образовательного стандарта  дошкольного образования (ФГОС ДО) для Вас являются (выберите не более трех вариантов ответа):</a:t>
            </a:r>
          </a:p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 </a:t>
            </a:r>
            <a:r>
              <a:rPr lang="ru-RU" sz="9600" dirty="0" smtClean="0">
                <a:latin typeface="Book Antiqua" pitchFamily="18" charset="0"/>
              </a:rPr>
              <a:t>а</a:t>
            </a:r>
            <a:r>
              <a:rPr lang="ru-RU" sz="9600" dirty="0" smtClean="0">
                <a:latin typeface="Book Antiqua" pitchFamily="18" charset="0"/>
              </a:rPr>
              <a:t>) воспитатель и (или) администрация образовательного </a:t>
            </a:r>
            <a:r>
              <a:rPr lang="ru-RU" sz="9600" dirty="0" smtClean="0">
                <a:latin typeface="Book Antiqua" pitchFamily="18" charset="0"/>
              </a:rPr>
              <a:t>учреждения- 126 чел. (73,2%)</a:t>
            </a:r>
            <a:endParaRPr lang="ru-RU" sz="9600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 </a:t>
            </a:r>
            <a:r>
              <a:rPr lang="ru-RU" sz="9600" dirty="0" smtClean="0">
                <a:latin typeface="Book Antiqua" pitchFamily="18" charset="0"/>
              </a:rPr>
              <a:t>б) </a:t>
            </a:r>
            <a:r>
              <a:rPr lang="ru-RU" sz="9600" dirty="0" smtClean="0">
                <a:latin typeface="Book Antiqua" pitchFamily="18" charset="0"/>
              </a:rPr>
              <a:t>печатные средства массовой информации (газеты, журналы и т.д</a:t>
            </a:r>
            <a:r>
              <a:rPr lang="ru-RU" sz="9600" dirty="0" smtClean="0">
                <a:latin typeface="Book Antiqua" pitchFamily="18" charset="0"/>
              </a:rPr>
              <a:t>.) – 2чел.(1,3 %)</a:t>
            </a:r>
            <a:endParaRPr lang="ru-RU" sz="9600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 </a:t>
            </a:r>
            <a:r>
              <a:rPr lang="ru-RU" sz="9600" dirty="0" smtClean="0">
                <a:latin typeface="Book Antiqua" pitchFamily="18" charset="0"/>
              </a:rPr>
              <a:t>в</a:t>
            </a:r>
            <a:r>
              <a:rPr lang="ru-RU" sz="9600" dirty="0" smtClean="0">
                <a:latin typeface="Book Antiqua" pitchFamily="18" charset="0"/>
              </a:rPr>
              <a:t>) электронные средства массовой информации (телевидение, радио и т.д</a:t>
            </a:r>
            <a:r>
              <a:rPr lang="ru-RU" sz="9600" dirty="0" smtClean="0">
                <a:latin typeface="Book Antiqua" pitchFamily="18" charset="0"/>
              </a:rPr>
              <a:t>.)- 3 чел.( 1,7%)</a:t>
            </a:r>
            <a:endParaRPr lang="ru-RU" sz="9600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Book Antiqua" pitchFamily="18" charset="0"/>
              </a:rPr>
              <a:t> </a:t>
            </a:r>
            <a:r>
              <a:rPr lang="ru-RU" sz="9600" dirty="0" smtClean="0">
                <a:latin typeface="Book Antiqua" pitchFamily="18" charset="0"/>
              </a:rPr>
              <a:t>г</a:t>
            </a:r>
            <a:r>
              <a:rPr lang="ru-RU" sz="9600" dirty="0" smtClean="0">
                <a:latin typeface="Book Antiqua" pitchFamily="18" charset="0"/>
              </a:rPr>
              <a:t>) Интернет-сайт  </a:t>
            </a:r>
            <a:r>
              <a:rPr lang="ru-RU" sz="9600" dirty="0" smtClean="0">
                <a:latin typeface="Book Antiqua" pitchFamily="18" charset="0"/>
              </a:rPr>
              <a:t>ДОУ- 41 чел.( 23,8 %)</a:t>
            </a:r>
          </a:p>
          <a:p>
            <a:endParaRPr lang="ru-RU" sz="9600" dirty="0" smtClean="0">
              <a:latin typeface="Book Antiqua" pitchFamily="18" charset="0"/>
            </a:endParaRPr>
          </a:p>
          <a:p>
            <a:endParaRPr lang="ru-RU" sz="7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ook Antiqua" pitchFamily="18" charset="0"/>
              </a:rPr>
              <a:t>Результаты анкетирования: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Book Antiqua" pitchFamily="18" charset="0"/>
              </a:rPr>
              <a:t>4. Считаете </a:t>
            </a:r>
            <a:r>
              <a:rPr lang="ru-RU" sz="2400" b="1" dirty="0" smtClean="0">
                <a:latin typeface="Book Antiqua" pitchFamily="18" charset="0"/>
              </a:rPr>
              <a:t>ли Вы, что введение федерального государственного образовательного стандарта  дошкольного  образования положительно скажется на развитии и образовательных результатах вашего ребенка? </a:t>
            </a:r>
          </a:p>
          <a:p>
            <a:pPr>
              <a:buNone/>
            </a:pPr>
            <a:r>
              <a:rPr lang="ru-RU" sz="2400" dirty="0" smtClean="0">
                <a:latin typeface="Book Antiqua" pitchFamily="18" charset="0"/>
              </a:rPr>
              <a:t>а) Да  - </a:t>
            </a:r>
            <a:r>
              <a:rPr lang="ru-RU" sz="2400" dirty="0" smtClean="0">
                <a:latin typeface="Book Antiqua" pitchFamily="18" charset="0"/>
              </a:rPr>
              <a:t>17 чел. (9,9%)</a:t>
            </a:r>
            <a:endParaRPr lang="ru-RU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Book Antiqua" pitchFamily="18" charset="0"/>
              </a:rPr>
              <a:t>б) Нет – </a:t>
            </a:r>
            <a:r>
              <a:rPr lang="ru-RU" sz="2400" dirty="0" smtClean="0">
                <a:latin typeface="Book Antiqua" pitchFamily="18" charset="0"/>
              </a:rPr>
              <a:t>14 чел. (8,1%)</a:t>
            </a:r>
            <a:endParaRPr lang="ru-RU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Book Antiqua" pitchFamily="18" charset="0"/>
              </a:rPr>
              <a:t>в) Затрудняюсь ответить -</a:t>
            </a:r>
            <a:r>
              <a:rPr lang="ru-RU" sz="2400" dirty="0" smtClean="0">
                <a:latin typeface="Book Antiqua" pitchFamily="18" charset="0"/>
              </a:rPr>
              <a:t>141 чел. (82%) </a:t>
            </a:r>
            <a:endParaRPr lang="ru-RU" sz="2400" dirty="0" smtClean="0">
              <a:latin typeface="Book Antiqua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429</TotalTime>
  <Words>736</Words>
  <Application>Microsoft Office PowerPoint</Application>
  <PresentationFormat>Экран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Отчет о проделанной работе по введению ФГОС ДО</vt:lpstr>
      <vt:lpstr>Слайд 2</vt:lpstr>
      <vt:lpstr>Цель:  Создание системы организационно – управленческого и методического обеспечения по организации и введению ФГОС  ДО в МБДОУ детский сад №2 «Сказка» г.Демидова. </vt:lpstr>
      <vt:lpstr>      Задачи:</vt:lpstr>
      <vt:lpstr>План мероприятий по внедрению ФГОС  ДО:</vt:lpstr>
      <vt:lpstr>План мероприятий по внедрению ФГОС  ДО:</vt:lpstr>
      <vt:lpstr>Результаты анкетирования:</vt:lpstr>
      <vt:lpstr>Результаты анкетирования:</vt:lpstr>
      <vt:lpstr>Результаты анкетирования:</vt:lpstr>
      <vt:lpstr>Результаты анкетирования:</vt:lpstr>
      <vt:lpstr>План мероприятий по внедрению ФГОС  ДО:</vt:lpstr>
      <vt:lpstr>Соответствие условий ДОУ требованиям ФГОС ДО </vt:lpstr>
      <vt:lpstr>План мероприятий по внедрению ФГОС  ДО:</vt:lpstr>
      <vt:lpstr>План мероприятий по внедрению ФГОС  ДО:</vt:lpstr>
      <vt:lpstr>План мероприятий по внедрению ФГОС  ДО:</vt:lpstr>
      <vt:lpstr>План мероприятий по внедрению ФГОС  ДО:</vt:lpstr>
      <vt:lpstr>План мероприятий по внедрению ФГОС  ДО:</vt:lpstr>
      <vt:lpstr>План мероприятий по внедрению ФГОС  ДО: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проделанной работе по введению ФГОС</dc:title>
  <dc:creator>User</dc:creator>
  <cp:lastModifiedBy>User</cp:lastModifiedBy>
  <cp:revision>49</cp:revision>
  <dcterms:created xsi:type="dcterms:W3CDTF">2014-11-17T09:00:16Z</dcterms:created>
  <dcterms:modified xsi:type="dcterms:W3CDTF">2014-11-20T11:54:10Z</dcterms:modified>
</cp:coreProperties>
</file>